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sldIdLst>
    <p:sldId id="572" r:id="rId2"/>
    <p:sldId id="465" r:id="rId3"/>
    <p:sldId id="384" r:id="rId4"/>
    <p:sldId id="605" r:id="rId5"/>
    <p:sldId id="606" r:id="rId6"/>
    <p:sldId id="427" r:id="rId7"/>
    <p:sldId id="451" r:id="rId8"/>
    <p:sldId id="385" r:id="rId9"/>
    <p:sldId id="386" r:id="rId10"/>
    <p:sldId id="387" r:id="rId11"/>
    <p:sldId id="388" r:id="rId12"/>
    <p:sldId id="389" r:id="rId13"/>
    <p:sldId id="390" r:id="rId14"/>
    <p:sldId id="391" r:id="rId15"/>
    <p:sldId id="392" r:id="rId16"/>
    <p:sldId id="393" r:id="rId17"/>
    <p:sldId id="436" r:id="rId18"/>
    <p:sldId id="394" r:id="rId19"/>
    <p:sldId id="395" r:id="rId20"/>
    <p:sldId id="396" r:id="rId21"/>
    <p:sldId id="397" r:id="rId22"/>
    <p:sldId id="430" r:id="rId23"/>
    <p:sldId id="399" r:id="rId24"/>
    <p:sldId id="401" r:id="rId25"/>
    <p:sldId id="402" r:id="rId26"/>
    <p:sldId id="404" r:id="rId27"/>
    <p:sldId id="405" r:id="rId28"/>
    <p:sldId id="432" r:id="rId29"/>
    <p:sldId id="407" r:id="rId30"/>
    <p:sldId id="409" r:id="rId31"/>
    <p:sldId id="410" r:id="rId32"/>
    <p:sldId id="411" r:id="rId33"/>
    <p:sldId id="412" r:id="rId34"/>
    <p:sldId id="413" r:id="rId35"/>
    <p:sldId id="414" r:id="rId36"/>
    <p:sldId id="415" r:id="rId37"/>
    <p:sldId id="434" r:id="rId38"/>
    <p:sldId id="454" r:id="rId39"/>
    <p:sldId id="588" r:id="rId40"/>
    <p:sldId id="594" r:id="rId41"/>
    <p:sldId id="595" r:id="rId42"/>
    <p:sldId id="596" r:id="rId4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82" autoAdjust="0"/>
    <p:restoredTop sz="91297" autoAdjust="0"/>
  </p:normalViewPr>
  <p:slideViewPr>
    <p:cSldViewPr snapToGrid="0">
      <p:cViewPr varScale="1">
        <p:scale>
          <a:sx n="136" d="100"/>
          <a:sy n="136" d="100"/>
        </p:scale>
        <p:origin x="19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9/18/23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63803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15</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16</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18</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21</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23</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217280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26</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27</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29</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31</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32</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33</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34</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4</a:t>
            </a:fld>
            <a:endParaRPr lang="en-US"/>
          </a:p>
        </p:txBody>
      </p:sp>
    </p:spTree>
    <p:extLst>
      <p:ext uri="{BB962C8B-B14F-4D97-AF65-F5344CB8AC3E}">
        <p14:creationId xmlns:p14="http://schemas.microsoft.com/office/powerpoint/2010/main" val="94300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36</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38</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222445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353191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3356279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739276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5</a:t>
            </a:fld>
            <a:endParaRPr lang="en-US"/>
          </a:p>
        </p:txBody>
      </p:sp>
    </p:spTree>
    <p:extLst>
      <p:ext uri="{BB962C8B-B14F-4D97-AF65-F5344CB8AC3E}">
        <p14:creationId xmlns:p14="http://schemas.microsoft.com/office/powerpoint/2010/main" val="115981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8</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11</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12</a:t>
            </a:fld>
            <a:endParaRPr lang="en-US"/>
          </a:p>
        </p:txBody>
      </p:sp>
    </p:spTree>
    <p:extLst>
      <p:ext uri="{BB962C8B-B14F-4D97-AF65-F5344CB8AC3E}">
        <p14:creationId xmlns:p14="http://schemas.microsoft.com/office/powerpoint/2010/main" val="1578226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9/18/23</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9/18/23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9/18/23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9/18/23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9/18/23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9/18/23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9/18/23</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9/18/23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9/18/23</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9/18/23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9/18/23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9/18/23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github.com/kwartler/Harvard_DataMining_Business_Studen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8014" y="3825015"/>
            <a:ext cx="5391807" cy="2528757"/>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a:xfrm>
            <a:off x="217610" y="365126"/>
            <a:ext cx="8708781" cy="591477"/>
          </a:xfrm>
        </p:spPr>
        <p:txBody>
          <a:bodyPr/>
          <a:lstStyle/>
          <a:p>
            <a:r>
              <a:rPr lang="en-US" dirty="0"/>
              <a:t>Perform a </a:t>
            </a:r>
            <a:r>
              <a:rPr lang="en-US" dirty="0" err="1"/>
              <a:t>Git</a:t>
            </a:r>
            <a:r>
              <a:rPr lang="en-US" dirty="0"/>
              <a:t> Pull to get the scripts &amp; data</a:t>
            </a:r>
          </a:p>
        </p:txBody>
      </p:sp>
      <p:sp>
        <p:nvSpPr>
          <p:cNvPr id="4" name="Slide Number Placeholder 3"/>
          <p:cNvSpPr>
            <a:spLocks noGrp="1"/>
          </p:cNvSpPr>
          <p:nvPr>
            <p:ph type="sldNum" sz="quarter" idx="12"/>
          </p:nvPr>
        </p:nvSpPr>
        <p:spPr/>
        <p:txBody>
          <a:bodyPr/>
          <a:lstStyle/>
          <a:p>
            <a:fld id="{37290FF7-652B-4475-AEAB-8B1A5D23AE09}" type="slidenum">
              <a:rPr lang="en-US" smtClean="0"/>
              <a:t>1</a:t>
            </a:fld>
            <a:endParaRPr lang="en-US"/>
          </a:p>
        </p:txBody>
      </p:sp>
      <p:pic>
        <p:nvPicPr>
          <p:cNvPr id="6" name="Picture 5"/>
          <p:cNvPicPr>
            <a:picLocks noChangeAspect="1"/>
          </p:cNvPicPr>
          <p:nvPr/>
        </p:nvPicPr>
        <p:blipFill>
          <a:blip r:embed="rId3"/>
          <a:stretch>
            <a:fillRect/>
          </a:stretch>
        </p:blipFill>
        <p:spPr>
          <a:xfrm>
            <a:off x="224204" y="2225915"/>
            <a:ext cx="3314700" cy="647700"/>
          </a:xfrm>
          <a:prstGeom prst="rect">
            <a:avLst/>
          </a:prstGeom>
          <a:ln>
            <a:solidFill>
              <a:schemeClr val="tx1"/>
            </a:solidFill>
          </a:ln>
        </p:spPr>
      </p:pic>
      <p:sp>
        <p:nvSpPr>
          <p:cNvPr id="7" name="TextBox 6"/>
          <p:cNvSpPr txBox="1"/>
          <p:nvPr/>
        </p:nvSpPr>
        <p:spPr>
          <a:xfrm>
            <a:off x="169257" y="1142999"/>
            <a:ext cx="8805487" cy="461665"/>
          </a:xfrm>
          <a:prstGeom prst="rect">
            <a:avLst/>
          </a:prstGeom>
          <a:noFill/>
        </p:spPr>
        <p:txBody>
          <a:bodyPr wrap="none" rtlCol="0">
            <a:spAutoFit/>
          </a:bodyPr>
          <a:lstStyle/>
          <a:p>
            <a:r>
              <a:rPr lang="en-US" sz="2400" dirty="0">
                <a:hlinkClick r:id="rId4"/>
              </a:rPr>
              <a:t>https://github.com/kwartler/Harvard_DataMining_Business_Student</a:t>
            </a:r>
            <a:endParaRPr lang="en-US" sz="2400" dirty="0"/>
          </a:p>
        </p:txBody>
      </p:sp>
      <p:sp>
        <p:nvSpPr>
          <p:cNvPr id="8" name="TextBox 7"/>
          <p:cNvSpPr txBox="1"/>
          <p:nvPr/>
        </p:nvSpPr>
        <p:spPr>
          <a:xfrm>
            <a:off x="228600" y="1776042"/>
            <a:ext cx="8387861" cy="369332"/>
          </a:xfrm>
          <a:prstGeom prst="rect">
            <a:avLst/>
          </a:prstGeom>
          <a:solidFill>
            <a:schemeClr val="accent3"/>
          </a:solidFill>
        </p:spPr>
        <p:txBody>
          <a:bodyPr wrap="square" rtlCol="0">
            <a:spAutoFit/>
          </a:bodyPr>
          <a:lstStyle/>
          <a:p>
            <a:r>
              <a:rPr lang="en-US" dirty="0">
                <a:solidFill>
                  <a:schemeClr val="bg1"/>
                </a:solidFill>
              </a:rPr>
              <a:t>If you have </a:t>
            </a:r>
            <a:r>
              <a:rPr lang="en-US" dirty="0" err="1">
                <a:solidFill>
                  <a:schemeClr val="bg1"/>
                </a:solidFill>
              </a:rPr>
              <a:t>git</a:t>
            </a:r>
            <a:r>
              <a:rPr lang="en-US" dirty="0">
                <a:solidFill>
                  <a:schemeClr val="bg1"/>
                </a:solidFill>
              </a:rPr>
              <a:t> software, when do a “</a:t>
            </a:r>
            <a:r>
              <a:rPr lang="en-US" dirty="0" err="1">
                <a:solidFill>
                  <a:schemeClr val="bg1"/>
                </a:solidFill>
              </a:rPr>
              <a:t>git</a:t>
            </a:r>
            <a:r>
              <a:rPr lang="en-US" dirty="0">
                <a:solidFill>
                  <a:schemeClr val="bg1"/>
                </a:solidFill>
              </a:rPr>
              <a:t> pull” in </a:t>
            </a:r>
            <a:r>
              <a:rPr lang="en-US" dirty="0" err="1">
                <a:solidFill>
                  <a:schemeClr val="bg1"/>
                </a:solidFill>
              </a:rPr>
              <a:t>Rstudio</a:t>
            </a:r>
            <a:r>
              <a:rPr lang="en-US" dirty="0">
                <a:solidFill>
                  <a:schemeClr val="bg1"/>
                </a:solidFill>
              </a:rPr>
              <a:t>.</a:t>
            </a:r>
          </a:p>
        </p:txBody>
      </p:sp>
      <p:sp>
        <p:nvSpPr>
          <p:cNvPr id="10" name="TextBox 9"/>
          <p:cNvSpPr txBox="1"/>
          <p:nvPr/>
        </p:nvSpPr>
        <p:spPr>
          <a:xfrm>
            <a:off x="275492" y="3124192"/>
            <a:ext cx="8387861" cy="646331"/>
          </a:xfrm>
          <a:prstGeom prst="rect">
            <a:avLst/>
          </a:prstGeom>
          <a:solidFill>
            <a:schemeClr val="accent3"/>
          </a:solidFill>
        </p:spPr>
        <p:txBody>
          <a:bodyPr wrap="square" rtlCol="0">
            <a:spAutoFit/>
          </a:bodyPr>
          <a:lstStyle/>
          <a:p>
            <a:r>
              <a:rPr lang="en-US" dirty="0">
                <a:solidFill>
                  <a:schemeClr val="bg1"/>
                </a:solidFill>
              </a:rPr>
              <a:t>Alternatively you can download a zip of the repo on github.com but this can be cumbersome with file updates.</a:t>
            </a:r>
          </a:p>
        </p:txBody>
      </p:sp>
      <p:cxnSp>
        <p:nvCxnSpPr>
          <p:cNvPr id="12" name="Straight Connector 11"/>
          <p:cNvCxnSpPr/>
          <p:nvPr/>
        </p:nvCxnSpPr>
        <p:spPr>
          <a:xfrm>
            <a:off x="677008" y="2971793"/>
            <a:ext cx="778998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652642" y="4966138"/>
            <a:ext cx="1055077" cy="369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0200" y="2420816"/>
            <a:ext cx="457200" cy="28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4">
            <a:extLst>
              <a:ext uri="{FF2B5EF4-FFF2-40B4-BE49-F238E27FC236}">
                <a16:creationId xmlns:a16="http://schemas.microsoft.com/office/drawing/2014/main" id="{E55887CD-DD55-6D49-BCCC-A4CE0CB62E4B}"/>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41615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585323"/>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
        <p:nvSpPr>
          <p:cNvPr id="11" name="Footer Placeholder 4">
            <a:extLst>
              <a:ext uri="{FF2B5EF4-FFF2-40B4-BE49-F238E27FC236}">
                <a16:creationId xmlns:a16="http://schemas.microsoft.com/office/drawing/2014/main" id="{185B095D-1809-FF43-80D9-38A89C3CAE1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30518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me…from </a:t>
            </a:r>
            <a:r>
              <a:rPr lang="en-US" dirty="0" err="1"/>
              <a:t>OfficeSpace</a:t>
            </a:r>
            <a:r>
              <a:rPr lang="en-US" dirty="0"/>
              <a:t>.</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71363" y="4892124"/>
            <a:ext cx="860886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815E924-0213-8A43-B403-44CE708048C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0195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pic>
        <p:nvPicPr>
          <p:cNvPr id="2052" name="Picture 4" descr="Woman in funny business concept on white, Stock Photo, Picture And Rights  Managed Image. Pic. ZON-7956560 | agefotostock">
            <a:extLst>
              <a:ext uri="{FF2B5EF4-FFF2-40B4-BE49-F238E27FC236}">
                <a16:creationId xmlns:a16="http://schemas.microsoft.com/office/drawing/2014/main" id="{DB0C1DDD-768B-794B-8860-DF13E67AA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18" y="1720023"/>
            <a:ext cx="4491318" cy="29716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4020671" y="1090863"/>
            <a:ext cx="5027794" cy="1734224"/>
          </a:xfrm>
          <a:prstGeom prst="wedgeEllipseCallout">
            <a:avLst>
              <a:gd name="adj1" fmla="val -58873"/>
              <a:gd name="adj2" fmla="val 493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apparently hate phones).  I want to do a mailing to prospective corndog eaters.  Can you identify how many postcards we should send &amp; ROI?</a:t>
            </a:r>
          </a:p>
        </p:txBody>
      </p:sp>
      <p:sp>
        <p:nvSpPr>
          <p:cNvPr id="9" name="TextBox 8">
            <a:extLst>
              <a:ext uri="{FF2B5EF4-FFF2-40B4-BE49-F238E27FC236}">
                <a16:creationId xmlns:a16="http://schemas.microsoft.com/office/drawing/2014/main" id="{7E7D2CE4-ECE7-CB4A-856D-F4AB0E8E96D4}"/>
              </a:ext>
            </a:extLst>
          </p:cNvPr>
          <p:cNvSpPr txBox="1"/>
          <p:nvPr/>
        </p:nvSpPr>
        <p:spPr>
          <a:xfrm>
            <a:off x="341523" y="4892124"/>
            <a:ext cx="863870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85834DD0-1994-3B4A-9697-8731D88452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3512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investigate whether that’s true? </a:t>
            </a:r>
          </a:p>
        </p:txBody>
      </p:sp>
      <p:sp>
        <p:nvSpPr>
          <p:cNvPr id="9" name="TextBox 8">
            <a:extLst>
              <a:ext uri="{FF2B5EF4-FFF2-40B4-BE49-F238E27FC236}">
                <a16:creationId xmlns:a16="http://schemas.microsoft.com/office/drawing/2014/main" id="{9D0BE1FF-D164-8F49-BB68-0532DFA90956}"/>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6FBBB477-A0BE-824C-8E39-DAB131EDAF84}"/>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07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pic>
        <p:nvPicPr>
          <p:cNvPr id="1028" name="Picture 4" descr="Funny business dog in red necktie showing tongue out at workplace - Stock  Photo - Dissolve">
            <a:extLst>
              <a:ext uri="{FF2B5EF4-FFF2-40B4-BE49-F238E27FC236}">
                <a16:creationId xmlns:a16="http://schemas.microsoft.com/office/drawing/2014/main" id="{762B113B-B408-AC44-AEA7-E20E4E27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64" y="1479177"/>
            <a:ext cx="4611100" cy="307806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p:cNvSpPr/>
          <p:nvPr/>
        </p:nvSpPr>
        <p:spPr>
          <a:xfrm>
            <a:off x="4867835" y="1090862"/>
            <a:ext cx="4276164" cy="1706125"/>
          </a:xfrm>
          <a:prstGeom prst="wedgeEllipseCallout">
            <a:avLst>
              <a:gd name="adj1" fmla="val -68822"/>
              <a:gd name="adj2" fmla="val 365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9" name="TextBox 8">
            <a:extLst>
              <a:ext uri="{FF2B5EF4-FFF2-40B4-BE49-F238E27FC236}">
                <a16:creationId xmlns:a16="http://schemas.microsoft.com/office/drawing/2014/main" id="{62576D41-D186-1744-9048-6207DB8491E2}"/>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Footer Placeholder 4">
            <a:extLst>
              <a:ext uri="{FF2B5EF4-FFF2-40B4-BE49-F238E27FC236}">
                <a16:creationId xmlns:a16="http://schemas.microsoft.com/office/drawing/2014/main" id="{AE53E01E-CA21-0D47-8FD2-D3EDDF6CA1E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872128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them.  </a:t>
            </a:r>
          </a:p>
        </p:txBody>
      </p:sp>
      <p:sp>
        <p:nvSpPr>
          <p:cNvPr id="9" name="TextBox 8">
            <a:extLst>
              <a:ext uri="{FF2B5EF4-FFF2-40B4-BE49-F238E27FC236}">
                <a16:creationId xmlns:a16="http://schemas.microsoft.com/office/drawing/2014/main" id="{D76C47C0-6C0B-1149-8206-E0387BA70B11}"/>
              </a:ext>
            </a:extLst>
          </p:cNvPr>
          <p:cNvSpPr txBox="1"/>
          <p:nvPr/>
        </p:nvSpPr>
        <p:spPr>
          <a:xfrm>
            <a:off x="304725" y="4892124"/>
            <a:ext cx="8675501"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AEF2D18E-03A2-5F40-B7AF-5E9E1AFFD5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13171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
        <p:nvSpPr>
          <p:cNvPr id="12" name="TextBox 11">
            <a:extLst>
              <a:ext uri="{FF2B5EF4-FFF2-40B4-BE49-F238E27FC236}">
                <a16:creationId xmlns:a16="http://schemas.microsoft.com/office/drawing/2014/main" id="{5AC494B1-E5FB-C146-A0ED-A9EE0A49CDA2}"/>
              </a:ext>
            </a:extLst>
          </p:cNvPr>
          <p:cNvSpPr txBox="1"/>
          <p:nvPr/>
        </p:nvSpPr>
        <p:spPr>
          <a:xfrm>
            <a:off x="204717" y="4892124"/>
            <a:ext cx="8775510"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76073CB-073A-7947-BB45-D772EF006CE5}"/>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322875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https://www.motionelements.com/stock-video-3902092-successful-black-businessman</a:t>
            </a:r>
            <a:endParaRPr lang="en-US" sz="1050" dirty="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a:t>Let’s call Dale to tell him what </a:t>
            </a:r>
            <a:r>
              <a:rPr lang="en-US"/>
              <a:t>we learned.</a:t>
            </a:r>
            <a:endParaRPr lang="en-US" dirty="0"/>
          </a:p>
        </p:txBody>
      </p:sp>
      <p:sp>
        <p:nvSpPr>
          <p:cNvPr id="10" name="Footer Placeholder 4">
            <a:extLst>
              <a:ext uri="{FF2B5EF4-FFF2-40B4-BE49-F238E27FC236}">
                <a16:creationId xmlns:a16="http://schemas.microsoft.com/office/drawing/2014/main" id="{A0A8E06E-BBA9-C74A-B7E1-2F1C2C2DAE0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C1C49E29-3EC5-F742-AF3A-6209CEA4DCA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448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quarter?</a:t>
            </a:r>
          </a:p>
          <a:p>
            <a:pPr algn="ctr"/>
            <a:r>
              <a:rPr lang="en-US" sz="1400" i="1" dirty="0"/>
              <a:t>Usually point in time and standalone information not summary.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F5A11413-1A3A-E54B-9CB7-B4EC8545371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0672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7980836"/>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9/18/23</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
        <p:nvSpPr>
          <p:cNvPr id="8" name="Footer Placeholder 4">
            <a:extLst>
              <a:ext uri="{FF2B5EF4-FFF2-40B4-BE49-F238E27FC236}">
                <a16:creationId xmlns:a16="http://schemas.microsoft.com/office/drawing/2014/main" id="{D307E61A-F07C-B04B-90A0-ACC04D48B09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513917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p>
          <a:p>
            <a:pPr algn="ctr"/>
            <a:r>
              <a:rPr lang="en-US" sz="1400" i="1" dirty="0"/>
              <a:t>Retrospective but can be summary and/or in comparison to other data.</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297893C1-45B5-F74F-B028-71A9CB8F589F}"/>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51468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4374C914-28D9-5442-A38A-12DDD36EEE7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9176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a:xfrm>
            <a:off x="215153" y="365126"/>
            <a:ext cx="8300197" cy="591477"/>
          </a:xfrm>
        </p:spPr>
        <p:txBody>
          <a:bodyPr/>
          <a:lstStyle/>
          <a:p>
            <a:r>
              <a:rPr lang="en-US" dirty="0"/>
              <a:t>Supervised Learning: Classification &amp; Prediction</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7" y="2319692"/>
            <a:ext cx="11843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
        <p:nvSpPr>
          <p:cNvPr id="37" name="Footer Placeholder 4">
            <a:extLst>
              <a:ext uri="{FF2B5EF4-FFF2-40B4-BE49-F238E27FC236}">
                <a16:creationId xmlns:a16="http://schemas.microsoft.com/office/drawing/2014/main" id="{AF5BB282-784A-9545-A223-B1D6B89564E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712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20"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29E6DD82-5E9B-6445-82CF-374E50C2F2F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98811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purchase </a:t>
            </a:r>
            <a:r>
              <a:rPr lang="en-US" dirty="0" err="1"/>
              <a:t>ProductA</a:t>
            </a:r>
            <a:r>
              <a:rPr lang="en-US" dirty="0"/>
              <a:t>, </a:t>
            </a:r>
            <a:r>
              <a:rPr lang="en-US" dirty="0" err="1"/>
              <a:t>ProductB</a:t>
            </a:r>
            <a:r>
              <a:rPr lang="en-US" dirty="0"/>
              <a:t> or </a:t>
            </a:r>
            <a:r>
              <a:rPr lang="en-US" dirty="0" err="1"/>
              <a:t>ProductC</a:t>
            </a:r>
            <a:r>
              <a:rPr lang="en-US" dirty="0"/>
              <a:t>?</a:t>
            </a:r>
          </a:p>
          <a:p>
            <a:pPr algn="ctr"/>
            <a:r>
              <a:rPr lang="en-US" sz="1200" dirty="0"/>
              <a:t>The outcome is one of three classes, A, B, C.</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55206795-7457-9342-9CCB-542094A0143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02082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E71DCEBC-56D6-C14B-8846-BF85E6DAA364}"/>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4192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3A81940B-C469-1545-8884-4B03DB1968FF}"/>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9305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3F4B94F9-D9DB-4D46-8210-180290309D24}"/>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01869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9" y="365126"/>
            <a:ext cx="8327091" cy="591477"/>
          </a:xfrm>
        </p:spPr>
        <p:txBody>
          <a:bodyPr/>
          <a:lstStyle/>
          <a:p>
            <a:r>
              <a:rPr lang="en-US" dirty="0"/>
              <a:t>Unsupervised Learning: Find meaningful groups</a:t>
            </a:r>
          </a:p>
        </p:txBody>
      </p:sp>
      <p:sp>
        <p:nvSpPr>
          <p:cNvPr id="4" name="Date Placeholder 3"/>
          <p:cNvSpPr>
            <a:spLocks noGrp="1"/>
          </p:cNvSpPr>
          <p:nvPr>
            <p:ph type="dt" sz="half" idx="10"/>
          </p:nvPr>
        </p:nvSpPr>
        <p:spPr/>
        <p:txBody>
          <a:bodyPr/>
          <a:lstStyle/>
          <a:p>
            <a:fld id="{D753EFC8-4232-4598-94F6-94C0EBAFC469}" type="datetime1">
              <a:rPr lang="en-US" smtClean="0"/>
              <a:t>9/18/23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28</a:t>
            </a:fld>
            <a:endParaRPr lang="en-US"/>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387710" y="3093304"/>
            <a:ext cx="1580884" cy="1718199"/>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67549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67549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6911400" y="4675490"/>
            <a:ext cx="2102087"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
        <p:nvSpPr>
          <p:cNvPr id="44" name="Footer Placeholder 4">
            <a:extLst>
              <a:ext uri="{FF2B5EF4-FFF2-40B4-BE49-F238E27FC236}">
                <a16:creationId xmlns:a16="http://schemas.microsoft.com/office/drawing/2014/main" id="{FDDCA0BC-26A1-ED40-B313-94BD306FF15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753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P spid="33" grpId="0"/>
      <p:bldP spid="34" grpId="0"/>
      <p:bldP spid="35" grpId="0" animBg="1"/>
      <p:bldP spid="37" grpId="0"/>
      <p:bldP spid="38" grpId="0"/>
      <p:bldP spid="39" grpId="0"/>
      <p:bldP spid="40" grpId="0"/>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D6529D40-A3DD-E541-9CBA-BB1B7682567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49323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
        <p:nvSpPr>
          <p:cNvPr id="9" name="Footer Placeholder 4">
            <a:extLst>
              <a:ext uri="{FF2B5EF4-FFF2-40B4-BE49-F238E27FC236}">
                <a16:creationId xmlns:a16="http://schemas.microsoft.com/office/drawing/2014/main" id="{74272BC0-2B1E-6E46-8671-60EB17E5BA2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6837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Mystics (pro basketball team) win the game?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Washington Mystics - Wikipedia">
            <a:extLst>
              <a:ext uri="{FF2B5EF4-FFF2-40B4-BE49-F238E27FC236}">
                <a16:creationId xmlns:a16="http://schemas.microsoft.com/office/drawing/2014/main" id="{3E28FB1B-6011-A948-9DD6-0C915ABD7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961" y="2931457"/>
            <a:ext cx="2493421" cy="2127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F43B6E1-0A78-BA41-9D43-D57319E18788}"/>
              </a:ext>
            </a:extLst>
          </p:cNvPr>
          <p:cNvSpPr/>
          <p:nvPr/>
        </p:nvSpPr>
        <p:spPr>
          <a:xfrm>
            <a:off x="5654565" y="527805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a:t>
            </a:r>
          </a:p>
        </p:txBody>
      </p:sp>
      <p:sp>
        <p:nvSpPr>
          <p:cNvPr id="12" name="Footer Placeholder 4">
            <a:extLst>
              <a:ext uri="{FF2B5EF4-FFF2-40B4-BE49-F238E27FC236}">
                <a16:creationId xmlns:a16="http://schemas.microsoft.com/office/drawing/2014/main" id="{D8D19C53-EE4A-FD48-8F0F-26F18F1A0EDB}"/>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0261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did same stores sales change 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DAD58E0-1625-7B47-B2ED-947BEF6E4749}"/>
              </a:ext>
            </a:extLst>
          </p:cNvPr>
          <p:cNvSpPr/>
          <p:nvPr/>
        </p:nvSpPr>
        <p:spPr>
          <a:xfrm>
            <a:off x="5654565" y="549797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Descriptive or Retrospective</a:t>
            </a:r>
          </a:p>
        </p:txBody>
      </p:sp>
      <p:sp>
        <p:nvSpPr>
          <p:cNvPr id="12" name="Footer Placeholder 4">
            <a:extLst>
              <a:ext uri="{FF2B5EF4-FFF2-40B4-BE49-F238E27FC236}">
                <a16:creationId xmlns:a16="http://schemas.microsoft.com/office/drawing/2014/main" id="{2A3C9166-9ED3-C945-B2FF-9763FED2BC0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858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88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01E582-1061-3B4B-AB0C-BEFB0EAF66B8}"/>
              </a:ext>
            </a:extLst>
          </p:cNvPr>
          <p:cNvSpPr/>
          <p:nvPr/>
        </p:nvSpPr>
        <p:spPr>
          <a:xfrm>
            <a:off x="5654565" y="5845216"/>
            <a:ext cx="2280213" cy="381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t>
            </a:r>
          </a:p>
        </p:txBody>
      </p:sp>
      <p:sp>
        <p:nvSpPr>
          <p:cNvPr id="12" name="Footer Placeholder 4">
            <a:extLst>
              <a:ext uri="{FF2B5EF4-FFF2-40B4-BE49-F238E27FC236}">
                <a16:creationId xmlns:a16="http://schemas.microsoft.com/office/drawing/2014/main" id="{3CB4C234-4899-D748-A561-75D30A9C257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484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102"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D0B6B43-15E6-8142-A180-46419B412F3C}"/>
              </a:ext>
            </a:extLst>
          </p:cNvPr>
          <p:cNvSpPr/>
          <p:nvPr/>
        </p:nvSpPr>
        <p:spPr>
          <a:xfrm>
            <a:off x="5535758" y="5752619"/>
            <a:ext cx="2517826"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Predictive | Continuous or Forecasting</a:t>
            </a:r>
          </a:p>
        </p:txBody>
      </p:sp>
    </p:spTree>
    <p:extLst>
      <p:ext uri="{BB962C8B-B14F-4D97-AF65-F5344CB8AC3E}">
        <p14:creationId xmlns:p14="http://schemas.microsoft.com/office/powerpoint/2010/main" val="136480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runs will the Chennai </a:t>
            </a:r>
            <a:r>
              <a:rPr lang="en-US" dirty="0" err="1"/>
              <a:t>SuperKings</a:t>
            </a:r>
            <a:r>
              <a:rPr lang="en-US" dirty="0"/>
              <a:t> make?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382"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DF6D16-A24C-FB47-AC3C-E7127E9E679B}"/>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a:t>
            </a:r>
          </a:p>
        </p:txBody>
      </p:sp>
      <p:sp>
        <p:nvSpPr>
          <p:cNvPr id="12" name="Footer Placeholder 4">
            <a:extLst>
              <a:ext uri="{FF2B5EF4-FFF2-40B4-BE49-F238E27FC236}">
                <a16:creationId xmlns:a16="http://schemas.microsoft.com/office/drawing/2014/main" id="{E51E6979-3FF9-2C42-B7F7-026A84E031B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5174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9706"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6F969A-2AC8-1B44-A7BB-833A6536DF94}"/>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a:t>
            </a:r>
          </a:p>
        </p:txBody>
      </p:sp>
      <p:sp>
        <p:nvSpPr>
          <p:cNvPr id="12" name="Footer Placeholder 4">
            <a:extLst>
              <a:ext uri="{FF2B5EF4-FFF2-40B4-BE49-F238E27FC236}">
                <a16:creationId xmlns:a16="http://schemas.microsoft.com/office/drawing/2014/main" id="{1A8D7CCA-74CF-BF49-A7D5-261A0D6466C4}"/>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945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086" y="2902042"/>
            <a:ext cx="3621171" cy="23900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11DF2A-5E31-D747-A1AF-92E9D4BFF117}"/>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Retrospective/Descriptive</a:t>
            </a:r>
          </a:p>
        </p:txBody>
      </p:sp>
      <p:sp>
        <p:nvSpPr>
          <p:cNvPr id="12" name="Footer Placeholder 4">
            <a:extLst>
              <a:ext uri="{FF2B5EF4-FFF2-40B4-BE49-F238E27FC236}">
                <a16:creationId xmlns:a16="http://schemas.microsoft.com/office/drawing/2014/main" id="{0A1AD037-CB50-4E4B-AB82-BB1B2B8A916B}"/>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271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Quiz!</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dirty="0"/>
              <a:t>Is there a target variable in unsupervised learning?</a:t>
            </a:r>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Data scientists need what type of skills?</a:t>
            </a:r>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What is an example of a supervised learning business question?  </a:t>
            </a:r>
          </a:p>
          <a:p>
            <a:pPr>
              <a:spcBef>
                <a:spcPts val="0"/>
              </a:spcBef>
              <a:buFont typeface="Arial" panose="020B0604020202020204" pitchFamily="34" charset="0"/>
              <a:buNone/>
            </a:pPr>
            <a:r>
              <a:rPr lang="en" dirty="0"/>
              <a:t>	Name three data attributes would you need for that example.</a:t>
            </a:r>
          </a:p>
        </p:txBody>
      </p:sp>
      <p:sp>
        <p:nvSpPr>
          <p:cNvPr id="10" name="Footer Placeholder 4">
            <a:extLst>
              <a:ext uri="{FF2B5EF4-FFF2-40B4-BE49-F238E27FC236}">
                <a16:creationId xmlns:a16="http://schemas.microsoft.com/office/drawing/2014/main" id="{FC5579CC-372B-9347-A93F-826EC220ED1B}"/>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03014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946950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9/18/23</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38</a:t>
            </a:fld>
            <a:endParaRPr lang="en-US"/>
          </a:p>
        </p:txBody>
      </p:sp>
      <p:sp>
        <p:nvSpPr>
          <p:cNvPr id="8" name="Footer Placeholder 4">
            <a:extLst>
              <a:ext uri="{FF2B5EF4-FFF2-40B4-BE49-F238E27FC236}">
                <a16:creationId xmlns:a16="http://schemas.microsoft.com/office/drawing/2014/main" id="{D9CEEE6C-8E0E-8948-A8BE-4C5C57B2A9D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36402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6" name="TextBox 5"/>
          <p:cNvSpPr txBox="1"/>
          <p:nvPr/>
        </p:nvSpPr>
        <p:spPr>
          <a:xfrm>
            <a:off x="573206" y="1145888"/>
            <a:ext cx="5000471" cy="1077218"/>
          </a:xfrm>
          <a:prstGeom prst="rect">
            <a:avLst/>
          </a:prstGeom>
          <a:noFill/>
        </p:spPr>
        <p:txBody>
          <a:bodyPr wrap="none" rtlCol="0">
            <a:spAutoFit/>
          </a:bodyPr>
          <a:lstStyle/>
          <a:p>
            <a:r>
              <a:rPr lang="en-US" sz="3200" dirty="0"/>
              <a:t>Open:</a:t>
            </a:r>
          </a:p>
          <a:p>
            <a:r>
              <a:rPr lang="en-US" sz="3200" dirty="0" err="1"/>
              <a:t>A_Functions_basicEDA_Viz.R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script, get familiar with libraries, reading data, functions applied to objects &amp; making visuals.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2373924"/>
            <a:ext cx="1866986" cy="2862322"/>
          </a:xfrm>
          <a:prstGeom prst="rect">
            <a:avLst/>
          </a:prstGeom>
          <a:noFill/>
        </p:spPr>
        <p:txBody>
          <a:bodyPr wrap="none" rtlCol="0">
            <a:spAutoFit/>
          </a:bodyPr>
          <a:lstStyle/>
          <a:p>
            <a:pPr marL="285750" indent="-285750">
              <a:buFont typeface="Arial" panose="020B0604020202020204" pitchFamily="34" charset="0"/>
              <a:buChar char="•"/>
            </a:pPr>
            <a:r>
              <a:rPr lang="en-US" dirty="0"/>
              <a:t>read.csv</a:t>
            </a:r>
          </a:p>
          <a:p>
            <a:pPr marL="285750" indent="-285750">
              <a:buFont typeface="Arial" panose="020B0604020202020204" pitchFamily="34" charset="0"/>
              <a:buChar char="•"/>
            </a:pPr>
            <a:r>
              <a:rPr lang="en-US" dirty="0"/>
              <a:t>dim()</a:t>
            </a:r>
          </a:p>
          <a:p>
            <a:pPr marL="285750" indent="-285750">
              <a:buFont typeface="Arial" panose="020B0604020202020204" pitchFamily="34" charset="0"/>
              <a:buChar char="•"/>
            </a:pPr>
            <a:r>
              <a:rPr lang="en-US" dirty="0"/>
              <a:t>table()</a:t>
            </a:r>
          </a:p>
          <a:p>
            <a:pPr marL="285750" indent="-285750">
              <a:buFont typeface="Arial" panose="020B0604020202020204" pitchFamily="34" charset="0"/>
              <a:buChar char="•"/>
            </a:pPr>
            <a:r>
              <a:rPr lang="en-US" dirty="0"/>
              <a:t>indexing</a:t>
            </a:r>
          </a:p>
          <a:p>
            <a:pPr marL="285750" indent="-285750">
              <a:buFont typeface="Arial" panose="020B0604020202020204" pitchFamily="34" charset="0"/>
              <a:buChar char="•"/>
            </a:pPr>
            <a:r>
              <a:rPr lang="en-US" dirty="0"/>
              <a:t>subset()</a:t>
            </a:r>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err="1"/>
              <a:t>as.matrix</a:t>
            </a:r>
            <a:r>
              <a:rPr lang="en-US" dirty="0"/>
              <a:t>()</a:t>
            </a:r>
          </a:p>
          <a:p>
            <a:pPr marL="285750" indent="-285750">
              <a:buFont typeface="Arial" panose="020B0604020202020204" pitchFamily="34" charset="0"/>
              <a:buChar char="•"/>
            </a:pPr>
            <a:r>
              <a:rPr lang="en-US" dirty="0" err="1"/>
              <a:t>barplot</a:t>
            </a:r>
            <a:r>
              <a:rPr lang="en-US" dirty="0"/>
              <a:t>()</a:t>
            </a:r>
          </a:p>
          <a:p>
            <a:pPr marL="285750" indent="-285750">
              <a:buFont typeface="Arial" panose="020B0604020202020204" pitchFamily="34" charset="0"/>
              <a:buChar char="•"/>
            </a:pPr>
            <a:r>
              <a:rPr lang="en-US" dirty="0" err="1"/>
              <a:t>ggplot</a:t>
            </a:r>
            <a:r>
              <a:rPr lang="en-US" dirty="0"/>
              <a:t>()</a:t>
            </a:r>
          </a:p>
          <a:p>
            <a:pPr marL="285750" indent="-285750">
              <a:buFont typeface="Arial" panose="020B0604020202020204" pitchFamily="34" charset="0"/>
              <a:buChar char="•"/>
            </a:pPr>
            <a:r>
              <a:rPr lang="en-US" dirty="0" err="1"/>
              <a:t>Bokeh</a:t>
            </a:r>
            <a:r>
              <a:rPr lang="en-US" dirty="0"/>
              <a:t>::figure()</a:t>
            </a:r>
          </a:p>
        </p:txBody>
      </p:sp>
      <p:sp>
        <p:nvSpPr>
          <p:cNvPr id="10" name="Footer Placeholder 4">
            <a:extLst>
              <a:ext uri="{FF2B5EF4-FFF2-40B4-BE49-F238E27FC236}">
                <a16:creationId xmlns:a16="http://schemas.microsoft.com/office/drawing/2014/main" id="{684023C1-6829-FC49-90A1-CC4275D6CE9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82951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cxnSp>
        <p:nvCxnSpPr>
          <p:cNvPr id="8" name="Straight Connector 7"/>
          <p:cNvCxnSpPr>
            <a:cxnSpLocks/>
          </p:cNvCxnSpPr>
          <p:nvPr/>
        </p:nvCxnSpPr>
        <p:spPr>
          <a:xfrm flipV="1">
            <a:off x="6124194" y="1852800"/>
            <a:ext cx="0" cy="355017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9" name="Google Shape;593;p75">
            <a:extLst>
              <a:ext uri="{FF2B5EF4-FFF2-40B4-BE49-F238E27FC236}">
                <a16:creationId xmlns:a16="http://schemas.microsoft.com/office/drawing/2014/main" id="{ADF3A57E-380F-F34D-9136-8D06E329AE64}"/>
              </a:ext>
            </a:extLst>
          </p:cNvPr>
          <p:cNvPicPr preferRelativeResize="0"/>
          <p:nvPr/>
        </p:nvPicPr>
        <p:blipFill>
          <a:blip r:embed="rId3">
            <a:alphaModFix/>
          </a:blip>
          <a:stretch>
            <a:fillRect/>
          </a:stretch>
        </p:blipFill>
        <p:spPr>
          <a:xfrm>
            <a:off x="7240575" y="1852800"/>
            <a:ext cx="1218000" cy="1218000"/>
          </a:xfrm>
          <a:prstGeom prst="ellipse">
            <a:avLst/>
          </a:prstGeom>
          <a:noFill/>
          <a:ln>
            <a:noFill/>
          </a:ln>
        </p:spPr>
      </p:pic>
      <p:sp>
        <p:nvSpPr>
          <p:cNvPr id="11" name="Google Shape;595;p75">
            <a:extLst>
              <a:ext uri="{FF2B5EF4-FFF2-40B4-BE49-F238E27FC236}">
                <a16:creationId xmlns:a16="http://schemas.microsoft.com/office/drawing/2014/main" id="{9AC14319-727D-1142-B1EC-7C606B3CF260}"/>
              </a:ext>
            </a:extLst>
          </p:cNvPr>
          <p:cNvSpPr txBox="1"/>
          <p:nvPr/>
        </p:nvSpPr>
        <p:spPr>
          <a:xfrm>
            <a:off x="6349575" y="3207625"/>
            <a:ext cx="3000000" cy="539400"/>
          </a:xfrm>
          <a:prstGeom prst="rect">
            <a:avLst/>
          </a:prstGeom>
          <a:noFill/>
          <a:ln>
            <a:noFill/>
          </a:ln>
        </p:spPr>
        <p:txBody>
          <a:bodyPr spcFirstLastPara="1" wrap="square" lIns="91425" tIns="91425" rIns="91425" bIns="91425" anchor="t" anchorCtr="0">
            <a:noAutofit/>
          </a:bodyPr>
          <a:lstStyle/>
          <a:p>
            <a:pPr marL="115887" algn="ctr">
              <a:lnSpc>
                <a:spcPct val="110000"/>
              </a:lnSpc>
            </a:pPr>
            <a:r>
              <a:rPr lang="en">
                <a:latin typeface="Roboto Light"/>
                <a:ea typeface="Roboto Light"/>
                <a:cs typeface="Roboto Light"/>
                <a:sym typeface="Roboto Light"/>
              </a:rPr>
              <a:t>Loretta Ibanez, Ph.D.</a:t>
            </a:r>
            <a:br>
              <a:rPr lang="en" sz="1200">
                <a:latin typeface="Roboto Light"/>
                <a:ea typeface="Roboto Light"/>
                <a:cs typeface="Roboto Light"/>
                <a:sym typeface="Roboto Light"/>
              </a:rPr>
            </a:br>
            <a:r>
              <a:rPr lang="en" sz="900">
                <a:latin typeface="Roboto Medium"/>
                <a:ea typeface="Roboto Medium"/>
                <a:cs typeface="Roboto Medium"/>
                <a:sym typeface="Roboto Medium"/>
              </a:rPr>
              <a:t>Innovation Senior Director</a:t>
            </a:r>
            <a:endParaRPr sz="900">
              <a:latin typeface="Roboto Medium"/>
              <a:ea typeface="Roboto Medium"/>
              <a:cs typeface="Roboto Medium"/>
              <a:sym typeface="Roboto Medium"/>
            </a:endParaRPr>
          </a:p>
        </p:txBody>
      </p:sp>
      <p:pic>
        <p:nvPicPr>
          <p:cNvPr id="12" name="Google Shape;596;p75">
            <a:extLst>
              <a:ext uri="{FF2B5EF4-FFF2-40B4-BE49-F238E27FC236}">
                <a16:creationId xmlns:a16="http://schemas.microsoft.com/office/drawing/2014/main" id="{68C7265F-E64A-3845-B953-1DE838497F7F}"/>
              </a:ext>
            </a:extLst>
          </p:cNvPr>
          <p:cNvPicPr preferRelativeResize="0"/>
          <p:nvPr/>
        </p:nvPicPr>
        <p:blipFill>
          <a:blip r:embed="rId4">
            <a:alphaModFix/>
          </a:blip>
          <a:stretch>
            <a:fillRect/>
          </a:stretch>
        </p:blipFill>
        <p:spPr>
          <a:xfrm>
            <a:off x="7139639" y="4196359"/>
            <a:ext cx="1419867" cy="504050"/>
          </a:xfrm>
          <a:prstGeom prst="rect">
            <a:avLst/>
          </a:prstGeom>
          <a:noFill/>
          <a:ln>
            <a:noFill/>
          </a:ln>
        </p:spPr>
      </p:pic>
      <p:sp>
        <p:nvSpPr>
          <p:cNvPr id="13" name="Google Shape;592;p75">
            <a:extLst>
              <a:ext uri="{FF2B5EF4-FFF2-40B4-BE49-F238E27FC236}">
                <a16:creationId xmlns:a16="http://schemas.microsoft.com/office/drawing/2014/main" id="{3C452B83-3FFC-A445-9504-E0D941216EEB}"/>
              </a:ext>
            </a:extLst>
          </p:cNvPr>
          <p:cNvSpPr txBox="1"/>
          <p:nvPr/>
        </p:nvSpPr>
        <p:spPr>
          <a:xfrm>
            <a:off x="362550" y="1700400"/>
            <a:ext cx="5447100" cy="3000000"/>
          </a:xfrm>
          <a:prstGeom prst="rect">
            <a:avLst/>
          </a:prstGeom>
          <a:noFill/>
          <a:ln>
            <a:noFill/>
          </a:ln>
        </p:spPr>
        <p:txBody>
          <a:bodyPr spcFirstLastPara="1" wrap="square" lIns="91425" tIns="91425" rIns="91425" bIns="91425" anchor="ctr" anchorCtr="0">
            <a:noAutofit/>
          </a:bodyPr>
          <a:lstStyle/>
          <a:p>
            <a:r>
              <a:rPr lang="en" sz="2050" i="1" dirty="0">
                <a:solidFill>
                  <a:srgbClr val="222222"/>
                </a:solidFill>
              </a:rPr>
              <a:t>"Where a human-being has to make a </a:t>
            </a:r>
            <a:r>
              <a:rPr lang="en" sz="2450" b="1" i="1" dirty="0">
                <a:solidFill>
                  <a:schemeClr val="accent1"/>
                </a:solidFill>
              </a:rPr>
              <a:t>judgement call or decision</a:t>
            </a:r>
            <a:r>
              <a:rPr lang="en" sz="2050" i="1" dirty="0">
                <a:solidFill>
                  <a:srgbClr val="222222"/>
                </a:solidFill>
              </a:rPr>
              <a:t> about something, where there is a </a:t>
            </a:r>
            <a:r>
              <a:rPr lang="en" sz="2450" b="1" i="1" dirty="0">
                <a:solidFill>
                  <a:schemeClr val="accent1"/>
                </a:solidFill>
              </a:rPr>
              <a:t>long history of that type of decision being made</a:t>
            </a:r>
            <a:r>
              <a:rPr lang="en" sz="2450" i="1" dirty="0">
                <a:solidFill>
                  <a:schemeClr val="accent1"/>
                </a:solidFill>
              </a:rPr>
              <a:t>, </a:t>
            </a:r>
            <a:r>
              <a:rPr lang="en" sz="2450" b="1" i="1" dirty="0">
                <a:solidFill>
                  <a:schemeClr val="accent1"/>
                </a:solidFill>
              </a:rPr>
              <a:t>is an opportunity</a:t>
            </a:r>
            <a:r>
              <a:rPr lang="en" sz="2050" i="1" dirty="0">
                <a:solidFill>
                  <a:srgbClr val="222222"/>
                </a:solidFill>
              </a:rPr>
              <a:t> to look at to see if</a:t>
            </a:r>
            <a:r>
              <a:rPr lang="en" sz="2450" b="1" i="1" dirty="0">
                <a:solidFill>
                  <a:schemeClr val="accent1"/>
                </a:solidFill>
              </a:rPr>
              <a:t> you can apply artificial intelligence</a:t>
            </a:r>
            <a:r>
              <a:rPr lang="en" sz="2050" i="1" dirty="0">
                <a:solidFill>
                  <a:srgbClr val="222222"/>
                </a:solidFill>
              </a:rPr>
              <a:t>.” </a:t>
            </a:r>
            <a:endParaRPr sz="1300" i="1" dirty="0"/>
          </a:p>
        </p:txBody>
      </p:sp>
      <p:sp>
        <p:nvSpPr>
          <p:cNvPr id="16" name="Footer Placeholder 4">
            <a:extLst>
              <a:ext uri="{FF2B5EF4-FFF2-40B4-BE49-F238E27FC236}">
                <a16:creationId xmlns:a16="http://schemas.microsoft.com/office/drawing/2014/main" id="{E7108984-BC7D-BF41-9A5D-97660BD6F06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894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What is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ggplot</a:t>
            </a:r>
            <a:r>
              <a:rPr lang="en-US" dirty="0"/>
              <a:t> is a “grammar of graphics” package.  It works by adding layers with an “+” to construct a visual</a:t>
            </a:r>
            <a:r>
              <a:rPr lang="en-US" dirty="0">
                <a:solidFill>
                  <a:schemeClr val="bg1"/>
                </a:solidFill>
              </a:rPr>
              <a:t>.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first layer is to define a </a:t>
            </a:r>
            <a:r>
              <a:rPr lang="en-US" sz="1600" dirty="0" err="1"/>
              <a:t>ggplot</a:t>
            </a:r>
            <a:r>
              <a:rPr lang="en-US" sz="1600" dirty="0"/>
              <a:t>, with </a:t>
            </a:r>
            <a:r>
              <a:rPr lang="en-US" sz="1600" dirty="0" err="1"/>
              <a:t>screenTime</a:t>
            </a:r>
            <a:r>
              <a:rPr lang="en-US" sz="1600" dirty="0"/>
              <a:t> as the data.  The aesthetics (</a:t>
            </a:r>
            <a:r>
              <a:rPr lang="en-US" sz="1600" dirty="0" err="1"/>
              <a:t>aes</a:t>
            </a:r>
            <a:r>
              <a:rPr lang="en-US" sz="1600" dirty="0"/>
              <a:t>) define that information should be colored by each character.  However, there is no other information at this point.</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a:ln>
            <a:solidFill>
              <a:schemeClr val="tx1"/>
            </a:solidFill>
          </a:ln>
        </p:spPr>
      </p:pic>
      <p:sp>
        <p:nvSpPr>
          <p:cNvPr id="14" name="Rectangle 13"/>
          <p:cNvSpPr/>
          <p:nvPr/>
        </p:nvSpPr>
        <p:spPr>
          <a:xfrm>
            <a:off x="1" y="1838553"/>
            <a:ext cx="9144000" cy="261610"/>
          </a:xfrm>
          <a:prstGeom prst="rect">
            <a:avLst/>
          </a:prstGeom>
        </p:spPr>
        <p:txBody>
          <a:bodyPr wrap="square">
            <a:spAutoFit/>
          </a:bodyPr>
          <a:lstStyle/>
          <a:p>
            <a:r>
              <a:rPr lang="en-US" sz="1100" dirty="0" err="1">
                <a:solidFill>
                  <a:schemeClr val="accent6"/>
                </a:solidFill>
                <a:latin typeface="Consolas" panose="020B0609020204030204" pitchFamily="49" charset="0"/>
                <a:cs typeface="Consolas" panose="020B0609020204030204" pitchFamily="49" charset="0"/>
              </a:rPr>
              <a:t>ggplot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colour</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a:t>
            </a:r>
          </a:p>
        </p:txBody>
      </p:sp>
      <p:sp>
        <p:nvSpPr>
          <p:cNvPr id="11" name="Footer Placeholder 4">
            <a:extLst>
              <a:ext uri="{FF2B5EF4-FFF2-40B4-BE49-F238E27FC236}">
                <a16:creationId xmlns:a16="http://schemas.microsoft.com/office/drawing/2014/main" id="{6B5C8B1F-FBCF-F84F-80BC-9E2CFBFB8FA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20755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second layer adds a line segment for each character and defines the size of each. </a:t>
            </a:r>
          </a:p>
        </p:txBody>
      </p:sp>
      <p:pic>
        <p:nvPicPr>
          <p:cNvPr id="10" name="Picture 9"/>
          <p:cNvPicPr>
            <a:picLocks noChangeAspect="1"/>
          </p:cNvPicPr>
          <p:nvPr/>
        </p:nvPicPr>
        <p:blipFill>
          <a:blip r:embed="rId3"/>
          <a:stretch>
            <a:fillRect/>
          </a:stretch>
        </p:blipFill>
        <p:spPr>
          <a:xfrm>
            <a:off x="1155032" y="3023326"/>
            <a:ext cx="6629400" cy="3283039"/>
          </a:xfrm>
          <a:prstGeom prst="rect">
            <a:avLst/>
          </a:prstGeom>
          <a:ln>
            <a:solidFill>
              <a:schemeClr val="tx1"/>
            </a:solidFill>
          </a:ln>
        </p:spPr>
      </p:pic>
      <p:sp>
        <p:nvSpPr>
          <p:cNvPr id="13" name="Rectangle 12"/>
          <p:cNvSpPr/>
          <p:nvPr/>
        </p:nvSpPr>
        <p:spPr>
          <a:xfrm>
            <a:off x="0" y="1838553"/>
            <a:ext cx="9144000" cy="1015663"/>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 </a:t>
            </a:r>
          </a:p>
          <a:p>
            <a:r>
              <a:rPr lang="en-US" sz="1400" dirty="0" err="1">
                <a:solidFill>
                  <a:schemeClr val="accent6"/>
                </a:solidFill>
                <a:latin typeface="Consolas" panose="020B0609020204030204" pitchFamily="49" charset="0"/>
                <a:cs typeface="Consolas" panose="020B0609020204030204" pitchFamily="49" charset="0"/>
              </a:rPr>
              <a:t>geom_segment</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aes</a:t>
            </a:r>
            <a:r>
              <a:rPr lang="en-US" sz="1400" dirty="0">
                <a:solidFill>
                  <a:schemeClr val="accent6"/>
                </a:solidFill>
                <a:latin typeface="Consolas" panose="020B0609020204030204" pitchFamily="49" charset="0"/>
                <a:cs typeface="Consolas" panose="020B0609020204030204" pitchFamily="49" charset="0"/>
              </a:rPr>
              <a:t>(x=</a:t>
            </a:r>
            <a:r>
              <a:rPr lang="en-US" sz="1400" dirty="0" err="1">
                <a:solidFill>
                  <a:schemeClr val="accent6"/>
                </a:solidFill>
                <a:latin typeface="Consolas" panose="020B0609020204030204" pitchFamily="49" charset="0"/>
                <a:cs typeface="Consolas" panose="020B0609020204030204" pitchFamily="49" charset="0"/>
              </a:rPr>
              <a:t>screenTime$start</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xend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screenTime$end,y</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yend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),size=3)</a:t>
            </a:r>
          </a:p>
        </p:txBody>
      </p:sp>
      <p:sp>
        <p:nvSpPr>
          <p:cNvPr id="11" name="Footer Placeholder 4">
            <a:extLst>
              <a:ext uri="{FF2B5EF4-FFF2-40B4-BE49-F238E27FC236}">
                <a16:creationId xmlns:a16="http://schemas.microsoft.com/office/drawing/2014/main" id="{65BC6348-4926-8343-B8E9-9E03D248E73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8381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8" name="Rectangle 7"/>
          <p:cNvSpPr/>
          <p:nvPr/>
        </p:nvSpPr>
        <p:spPr>
          <a:xfrm>
            <a:off x="1" y="1838553"/>
            <a:ext cx="9144000" cy="1246495"/>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 </a:t>
            </a:r>
          </a:p>
          <a:p>
            <a:r>
              <a:rPr lang="en-US" sz="1050" dirty="0" err="1">
                <a:latin typeface="Consolas" panose="020B0609020204030204" pitchFamily="49" charset="0"/>
                <a:cs typeface="Consolas" panose="020B0609020204030204" pitchFamily="49" charset="0"/>
              </a:rPr>
              <a:t>geom_segment</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aes</a:t>
            </a:r>
            <a:r>
              <a:rPr lang="en-US" sz="1050" dirty="0">
                <a:latin typeface="Consolas" panose="020B0609020204030204" pitchFamily="49" charset="0"/>
                <a:cs typeface="Consolas" panose="020B0609020204030204" pitchFamily="49" charset="0"/>
              </a:rPr>
              <a:t>(x=</a:t>
            </a:r>
            <a:r>
              <a:rPr lang="en-US" sz="1050" dirty="0" err="1">
                <a:latin typeface="Consolas" panose="020B0609020204030204" pitchFamily="49" charset="0"/>
                <a:cs typeface="Consolas" panose="020B0609020204030204" pitchFamily="49" charset="0"/>
              </a:rPr>
              <a:t>screenTime$start</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xend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screenTime$end,y</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yend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),size=3) </a:t>
            </a:r>
            <a:r>
              <a:rPr lang="en-US" sz="3200" b="1" dirty="0">
                <a:solidFill>
                  <a:srgbClr val="FF0000"/>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theme_gdocs</a:t>
            </a:r>
            <a:r>
              <a:rPr lang="en-US" sz="1400" dirty="0">
                <a:solidFill>
                  <a:schemeClr val="accent6"/>
                </a:solidFill>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a:t>
            </a:r>
            <a:r>
              <a:rPr lang="en-US" sz="1100" dirty="0">
                <a:solidFill>
                  <a:schemeClr val="accent6"/>
                </a:solidFill>
                <a:latin typeface="Consolas" panose="020B0609020204030204" pitchFamily="49" charset="0"/>
                <a:cs typeface="Consolas" panose="020B0609020204030204" pitchFamily="49" charset="0"/>
              </a:rPr>
              <a:t> </a:t>
            </a:r>
            <a:r>
              <a:rPr lang="en-US" sz="1400" dirty="0">
                <a:solidFill>
                  <a:schemeClr val="accent6"/>
                </a:solidFill>
                <a:latin typeface="Consolas" panose="020B0609020204030204" pitchFamily="49" charset="0"/>
                <a:cs typeface="Consolas" panose="020B0609020204030204" pitchFamily="49" charset="0"/>
              </a:rPr>
              <a:t>theme(</a:t>
            </a:r>
            <a:r>
              <a:rPr lang="en-US" sz="1400" dirty="0" err="1">
                <a:solidFill>
                  <a:schemeClr val="accent6"/>
                </a:solidFill>
                <a:latin typeface="Consolas" panose="020B0609020204030204" pitchFamily="49" charset="0"/>
                <a:cs typeface="Consolas" panose="020B0609020204030204" pitchFamily="49" charset="0"/>
              </a:rPr>
              <a:t>legend.position</a:t>
            </a:r>
            <a:r>
              <a:rPr lang="en-US" sz="1400" dirty="0">
                <a:solidFill>
                  <a:schemeClr val="accent6"/>
                </a:solidFill>
                <a:latin typeface="Consolas" panose="020B0609020204030204" pitchFamily="49" charset="0"/>
                <a:cs typeface="Consolas" panose="020B0609020204030204" pitchFamily="49" charset="0"/>
              </a:rPr>
              <a:t>="none")</a:t>
            </a:r>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third layer changes the background, axis &amp; colors.  The fourth layer removes the legend which is redundant in this context. </a:t>
            </a:r>
          </a:p>
        </p:txBody>
      </p:sp>
      <p:pic>
        <p:nvPicPr>
          <p:cNvPr id="11" name="Picture 10"/>
          <p:cNvPicPr>
            <a:picLocks noChangeAspect="1"/>
          </p:cNvPicPr>
          <p:nvPr/>
        </p:nvPicPr>
        <p:blipFill>
          <a:blip r:embed="rId3"/>
          <a:stretch>
            <a:fillRect/>
          </a:stretch>
        </p:blipFill>
        <p:spPr>
          <a:xfrm>
            <a:off x="1530621" y="3186716"/>
            <a:ext cx="6082758" cy="3003446"/>
          </a:xfrm>
          <a:prstGeom prst="rect">
            <a:avLst/>
          </a:prstGeom>
          <a:ln>
            <a:solidFill>
              <a:schemeClr val="tx1"/>
            </a:solidFill>
          </a:ln>
        </p:spPr>
      </p:pic>
      <p:sp>
        <p:nvSpPr>
          <p:cNvPr id="10" name="Footer Placeholder 4">
            <a:extLst>
              <a:ext uri="{FF2B5EF4-FFF2-40B4-BE49-F238E27FC236}">
                <a16:creationId xmlns:a16="http://schemas.microsoft.com/office/drawing/2014/main" id="{7960989D-8211-AC43-8677-3A58D4F787C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2543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a:xfrm>
            <a:off x="81481" y="365126"/>
            <a:ext cx="8433869" cy="591477"/>
          </a:xfrm>
        </p:spPr>
        <p:txBody>
          <a:bodyPr/>
          <a:lstStyle/>
          <a:p>
            <a:r>
              <a:rPr lang="en-US" dirty="0"/>
              <a:t>When can you embark on data-driven decisions?</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course all use cases have these three components implied if not explicitly declared.</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69DA46-8DBE-6549-975B-BBC62163C770}"/>
              </a:ext>
            </a:extLst>
          </p:cNvPr>
          <p:cNvSpPr/>
          <p:nvPr/>
        </p:nvSpPr>
        <p:spPr>
          <a:xfrm>
            <a:off x="231607" y="2302024"/>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Intelligent decision to be made (human or automated).</a:t>
            </a:r>
          </a:p>
        </p:txBody>
      </p:sp>
      <p:sp>
        <p:nvSpPr>
          <p:cNvPr id="13" name="Rectangle 12">
            <a:extLst>
              <a:ext uri="{FF2B5EF4-FFF2-40B4-BE49-F238E27FC236}">
                <a16:creationId xmlns:a16="http://schemas.microsoft.com/office/drawing/2014/main" id="{4BF313F0-35A6-CC40-A9A8-9E7DF629C8EF}"/>
              </a:ext>
            </a:extLst>
          </p:cNvPr>
          <p:cNvSpPr/>
          <p:nvPr/>
        </p:nvSpPr>
        <p:spPr>
          <a:xfrm>
            <a:off x="3370334" y="2302023"/>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Historical results of the decision &amp; outcome</a:t>
            </a:r>
          </a:p>
        </p:txBody>
      </p:sp>
      <p:sp>
        <p:nvSpPr>
          <p:cNvPr id="14" name="Rectangle 13">
            <a:extLst>
              <a:ext uri="{FF2B5EF4-FFF2-40B4-BE49-F238E27FC236}">
                <a16:creationId xmlns:a16="http://schemas.microsoft.com/office/drawing/2014/main" id="{63D66513-DFF9-8241-9E27-DD2DB0860348}"/>
              </a:ext>
            </a:extLst>
          </p:cNvPr>
          <p:cNvSpPr/>
          <p:nvPr/>
        </p:nvSpPr>
        <p:spPr>
          <a:xfrm>
            <a:off x="6385112" y="2302022"/>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Available data for exploration, explanation or prediction purposes.</a:t>
            </a:r>
          </a:p>
        </p:txBody>
      </p:sp>
      <p:sp>
        <p:nvSpPr>
          <p:cNvPr id="16" name="Oval 15">
            <a:extLst>
              <a:ext uri="{FF2B5EF4-FFF2-40B4-BE49-F238E27FC236}">
                <a16:creationId xmlns:a16="http://schemas.microsoft.com/office/drawing/2014/main" id="{08A7606E-C199-114A-B1B4-04F74341CF71}"/>
              </a:ext>
            </a:extLst>
          </p:cNvPr>
          <p:cNvSpPr/>
          <p:nvPr/>
        </p:nvSpPr>
        <p:spPr>
          <a:xfrm>
            <a:off x="148816" y="1757906"/>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a:t>
            </a:r>
          </a:p>
        </p:txBody>
      </p:sp>
      <p:sp>
        <p:nvSpPr>
          <p:cNvPr id="17" name="Oval 16">
            <a:extLst>
              <a:ext uri="{FF2B5EF4-FFF2-40B4-BE49-F238E27FC236}">
                <a16:creationId xmlns:a16="http://schemas.microsoft.com/office/drawing/2014/main" id="{D31AD1C0-94AC-F248-BDC4-D442905327CF}"/>
              </a:ext>
            </a:extLst>
          </p:cNvPr>
          <p:cNvSpPr/>
          <p:nvPr/>
        </p:nvSpPr>
        <p:spPr>
          <a:xfrm>
            <a:off x="3246385" y="1744822"/>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a:t>
            </a:r>
          </a:p>
        </p:txBody>
      </p:sp>
      <p:sp>
        <p:nvSpPr>
          <p:cNvPr id="18" name="Oval 17">
            <a:extLst>
              <a:ext uri="{FF2B5EF4-FFF2-40B4-BE49-F238E27FC236}">
                <a16:creationId xmlns:a16="http://schemas.microsoft.com/office/drawing/2014/main" id="{F20AA4E7-B270-224E-8CA1-5E112BA6A601}"/>
              </a:ext>
            </a:extLst>
          </p:cNvPr>
          <p:cNvSpPr/>
          <p:nvPr/>
        </p:nvSpPr>
        <p:spPr>
          <a:xfrm>
            <a:off x="6276504" y="1744821"/>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a:t>
            </a:r>
          </a:p>
        </p:txBody>
      </p:sp>
      <p:sp>
        <p:nvSpPr>
          <p:cNvPr id="19" name="Footer Placeholder 4">
            <a:extLst>
              <a:ext uri="{FF2B5EF4-FFF2-40B4-BE49-F238E27FC236}">
                <a16:creationId xmlns:a16="http://schemas.microsoft.com/office/drawing/2014/main" id="{DFE33990-A29B-B24E-843A-52BC1ED8191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86032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a:xfrm>
            <a:off x="0" y="107947"/>
            <a:ext cx="9144000" cy="591477"/>
          </a:xfrm>
        </p:spPr>
        <p:txBody>
          <a:bodyPr/>
          <a:lstStyle/>
          <a:p>
            <a:r>
              <a:rPr lang="en-US" dirty="0"/>
              <a:t>Data Mining &amp; Science is almost always missing business acumen.</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825374"/>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specific situations represented with data. </a:t>
            </a: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View</a:t>
            </a:r>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Machine Learning</a:t>
            </a:r>
          </a:p>
        </p:txBody>
      </p:sp>
      <p:sp>
        <p:nvSpPr>
          <p:cNvPr id="17" name="Footer Placeholder 4">
            <a:extLst>
              <a:ext uri="{FF2B5EF4-FFF2-40B4-BE49-F238E27FC236}">
                <a16:creationId xmlns:a16="http://schemas.microsoft.com/office/drawing/2014/main" id="{050336ED-2008-8747-BD7E-21174BD1B422}"/>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1F55C55C-E07F-434D-B8A2-28203B704718}"/>
              </a:ext>
            </a:extLst>
          </p:cNvPr>
          <p:cNvSpPr txBox="1"/>
          <p:nvPr/>
        </p:nvSpPr>
        <p:spPr>
          <a:xfrm>
            <a:off x="13716000" y="38404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a:xfrm>
            <a:off x="0" y="107947"/>
            <a:ext cx="9144000" cy="591477"/>
          </a:xfrm>
        </p:spPr>
        <p:txBody>
          <a:bodyPr/>
          <a:lstStyle/>
          <a:p>
            <a:r>
              <a:rPr lang="en-US" dirty="0"/>
              <a:t>Expertise is not confined to math or CS…but learning business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Popular View</a:t>
            </a:r>
          </a:p>
        </p:txBody>
      </p:sp>
      <p:sp>
        <p:nvSpPr>
          <p:cNvPr id="14" name="Footer Placeholder 4">
            <a:extLst>
              <a:ext uri="{FF2B5EF4-FFF2-40B4-BE49-F238E27FC236}">
                <a16:creationId xmlns:a16="http://schemas.microsoft.com/office/drawing/2014/main" id="{763A09AA-8236-1E40-AD38-88BB78E6F08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292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TextBox 5"/>
          <p:cNvSpPr txBox="1"/>
          <p:nvPr/>
        </p:nvSpPr>
        <p:spPr>
          <a:xfrm>
            <a:off x="352926" y="1395663"/>
            <a:ext cx="7190430" cy="1815882"/>
          </a:xfrm>
          <a:prstGeom prst="rect">
            <a:avLst/>
          </a:prstGeom>
          <a:noFill/>
        </p:spPr>
        <p:txBody>
          <a:bodyPr wrap="none" rtlCol="0">
            <a:spAutoFit/>
          </a:bodyPr>
          <a:lstStyle/>
          <a:p>
            <a:r>
              <a:rPr lang="en-US" sz="3600" u="sng" dirty="0"/>
              <a:t>Questions to Ask:</a:t>
            </a:r>
          </a:p>
          <a:p>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a:p>
        </p:txBody>
      </p:sp>
      <p:sp>
        <p:nvSpPr>
          <p:cNvPr id="7" name="Rectangle 6">
            <a:extLst>
              <a:ext uri="{FF2B5EF4-FFF2-40B4-BE49-F238E27FC236}">
                <a16:creationId xmlns:a16="http://schemas.microsoft.com/office/drawing/2014/main" id="{7FB2F4E2-C9C1-C64B-8CA4-D29E9BB2234E}"/>
              </a:ext>
            </a:extLst>
          </p:cNvPr>
          <p:cNvSpPr/>
          <p:nvPr/>
        </p:nvSpPr>
        <p:spPr>
          <a:xfrm>
            <a:off x="352926" y="3085746"/>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the current state?</a:t>
            </a:r>
          </a:p>
        </p:txBody>
      </p:sp>
      <p:sp>
        <p:nvSpPr>
          <p:cNvPr id="8" name="Rectangle 7">
            <a:extLst>
              <a:ext uri="{FF2B5EF4-FFF2-40B4-BE49-F238E27FC236}">
                <a16:creationId xmlns:a16="http://schemas.microsoft.com/office/drawing/2014/main" id="{621AE1C3-29DF-AE43-B19A-577A735DF60B}"/>
              </a:ext>
            </a:extLst>
          </p:cNvPr>
          <p:cNvSpPr/>
          <p:nvPr/>
        </p:nvSpPr>
        <p:spPr>
          <a:xfrm>
            <a:off x="352926" y="3580200"/>
            <a:ext cx="7190429" cy="369332"/>
          </a:xfrm>
          <a:prstGeom prst="rect">
            <a:avLst/>
          </a:prstGeom>
        </p:spPr>
        <p:txBody>
          <a:bodyPr wrap="square">
            <a:spAutoFit/>
          </a:bodyPr>
          <a:lstStyle/>
          <a:p>
            <a:pPr marL="285750" indent="-285750">
              <a:buFont typeface="Arial" panose="020B0604020202020204" pitchFamily="34" charset="0"/>
              <a:buChar char="•"/>
            </a:pPr>
            <a:r>
              <a:rPr lang="en-US" dirty="0"/>
              <a:t>What are the possible outcomes of the business scenario?</a:t>
            </a:r>
          </a:p>
        </p:txBody>
      </p:sp>
      <p:sp>
        <p:nvSpPr>
          <p:cNvPr id="9" name="Rectangle 8">
            <a:extLst>
              <a:ext uri="{FF2B5EF4-FFF2-40B4-BE49-F238E27FC236}">
                <a16:creationId xmlns:a16="http://schemas.microsoft.com/office/drawing/2014/main" id="{96C511FA-47B8-FF4A-BF27-B63271B6EEF2}"/>
              </a:ext>
            </a:extLst>
          </p:cNvPr>
          <p:cNvSpPr/>
          <p:nvPr/>
        </p:nvSpPr>
        <p:spPr>
          <a:xfrm>
            <a:off x="352925" y="4183720"/>
            <a:ext cx="7190430" cy="369332"/>
          </a:xfrm>
          <a:prstGeom prst="rect">
            <a:avLst/>
          </a:prstGeom>
        </p:spPr>
        <p:txBody>
          <a:bodyPr wrap="square">
            <a:spAutoFit/>
          </a:bodyPr>
          <a:lstStyle/>
          <a:p>
            <a:pPr marL="285750" indent="-285750">
              <a:buFont typeface="Arial" panose="020B0604020202020204" pitchFamily="34" charset="0"/>
              <a:buChar char="•"/>
            </a:pPr>
            <a:r>
              <a:rPr lang="en-US" dirty="0"/>
              <a:t>How will the outcome of the data mining project be used?</a:t>
            </a:r>
          </a:p>
        </p:txBody>
      </p:sp>
      <p:sp>
        <p:nvSpPr>
          <p:cNvPr id="10" name="Rectangle 9">
            <a:extLst>
              <a:ext uri="{FF2B5EF4-FFF2-40B4-BE49-F238E27FC236}">
                <a16:creationId xmlns:a16="http://schemas.microsoft.com/office/drawing/2014/main" id="{0A9847B0-6ACD-E845-ABF3-34835F4D6809}"/>
              </a:ext>
            </a:extLst>
          </p:cNvPr>
          <p:cNvSpPr/>
          <p:nvPr/>
        </p:nvSpPr>
        <p:spPr>
          <a:xfrm>
            <a:off x="352925" y="4787240"/>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success for this project?</a:t>
            </a:r>
          </a:p>
        </p:txBody>
      </p:sp>
      <p:sp>
        <p:nvSpPr>
          <p:cNvPr id="11" name="Footer Placeholder 4">
            <a:extLst>
              <a:ext uri="{FF2B5EF4-FFF2-40B4-BE49-F238E27FC236}">
                <a16:creationId xmlns:a16="http://schemas.microsoft.com/office/drawing/2014/main" id="{30EC2097-8865-AC41-9575-561FDBC715C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54095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9/18/23</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4BABE2DF-7A7E-434A-BD12-DCF8F25F603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394580978"/>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24774</TotalTime>
  <Words>2604</Words>
  <Application>Microsoft Macintosh PowerPoint</Application>
  <PresentationFormat>On-screen Show (4:3)</PresentationFormat>
  <Paragraphs>602</Paragraphs>
  <Slides>42</Slides>
  <Notes>35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Consolas</vt:lpstr>
      <vt:lpstr>Open Sans</vt:lpstr>
      <vt:lpstr>Roboto Light</vt:lpstr>
      <vt:lpstr>Roboto Medium</vt:lpstr>
      <vt:lpstr>Office Theme</vt:lpstr>
      <vt:lpstr>Perform a Git Pull to get the scripts &amp; data</vt:lpstr>
      <vt:lpstr>Agenda</vt:lpstr>
      <vt:lpstr>Data Mining in this course </vt:lpstr>
      <vt:lpstr>PowerPoint Presentation</vt:lpstr>
      <vt:lpstr>When can you embark on data-driven decisions?</vt:lpstr>
      <vt:lpstr>Data Mining &amp; Science is almost always missing business acumen.</vt:lpstr>
      <vt:lpstr>Expertise is not confined to math or CS…but learning business implications.</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 Classification &amp; Prediction</vt:lpstr>
      <vt:lpstr>Types of Problems</vt:lpstr>
      <vt:lpstr>Types of Problems</vt:lpstr>
      <vt:lpstr>Types of Problems</vt:lpstr>
      <vt:lpstr>Types of Problems</vt:lpstr>
      <vt:lpstr>Types of Problems</vt:lpstr>
      <vt:lpstr>Unsupervised Learning: Find meaningful groups</vt:lpstr>
      <vt:lpstr>Types of Problems</vt:lpstr>
      <vt:lpstr>Your turn…</vt:lpstr>
      <vt:lpstr>Your turn…</vt:lpstr>
      <vt:lpstr>Your turn…</vt:lpstr>
      <vt:lpstr>Your turn…</vt:lpstr>
      <vt:lpstr>Your turn…</vt:lpstr>
      <vt:lpstr>Your turn…</vt:lpstr>
      <vt:lpstr>Your turn…</vt:lpstr>
      <vt:lpstr>Quiz!</vt:lpstr>
      <vt:lpstr>Agenda</vt:lpstr>
      <vt:lpstr>Let’s Practice!</vt:lpstr>
      <vt:lpstr>What is ggplot?</vt:lpstr>
      <vt:lpstr>Understanding ggplot…</vt:lpstr>
      <vt:lpstr>Understanding ggplot…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Edward Kwartler</cp:lastModifiedBy>
  <cp:revision>144</cp:revision>
  <cp:lastPrinted>2018-07-10T22:02:33Z</cp:lastPrinted>
  <dcterms:created xsi:type="dcterms:W3CDTF">2018-05-11T14:06:45Z</dcterms:created>
  <dcterms:modified xsi:type="dcterms:W3CDTF">2023-09-18T18:20:46Z</dcterms:modified>
</cp:coreProperties>
</file>